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0" r:id="rId2"/>
    <p:sldId id="299" r:id="rId3"/>
    <p:sldId id="320" r:id="rId4"/>
    <p:sldId id="321" r:id="rId5"/>
    <p:sldId id="323" r:id="rId6"/>
    <p:sldId id="322" r:id="rId7"/>
    <p:sldId id="324" r:id="rId8"/>
    <p:sldId id="325" r:id="rId9"/>
    <p:sldId id="326" r:id="rId10"/>
    <p:sldId id="327" r:id="rId11"/>
    <p:sldId id="328" r:id="rId12"/>
    <p:sldId id="329" r:id="rId13"/>
    <p:sldId id="33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AB8"/>
    <a:srgbClr val="D28C79"/>
    <a:srgbClr val="E73A1C"/>
    <a:srgbClr val="FFFFFF"/>
    <a:srgbClr val="AC6672"/>
    <a:srgbClr val="534544"/>
    <a:srgbClr val="121212"/>
    <a:srgbClr val="14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3055" autoAdjust="0"/>
  </p:normalViewPr>
  <p:slideViewPr>
    <p:cSldViewPr snapToGrid="0">
      <p:cViewPr>
        <p:scale>
          <a:sx n="75" d="100"/>
          <a:sy n="75" d="100"/>
        </p:scale>
        <p:origin x="118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C28E5-2D16-4EAC-B392-110BD3F97A26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F7F50-5052-45EC-B59D-7EB5211525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82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883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这个是阈值和建议区域的数量的关系，随着阈值的增加，符合条件的建议区域就越少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5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这里是检验了微调的作用，就是我们通常使用的预训练。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917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定性分析</a:t>
            </a:r>
            <a:endParaRPr lang="en-US" altLang="zh-CN" dirty="0" smtClean="0"/>
          </a:p>
          <a:p>
            <a:r>
              <a:rPr lang="zh-CN" altLang="en-US" dirty="0" smtClean="0"/>
              <a:t>右边红框是所有检测出来的，</a:t>
            </a:r>
            <a:r>
              <a:rPr lang="en-US" altLang="zh-CN" dirty="0" smtClean="0"/>
              <a:t>0.4</a:t>
            </a:r>
            <a:r>
              <a:rPr lang="zh-CN" altLang="en-US" dirty="0" smtClean="0"/>
              <a:t>的情况下选取的建议区域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24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0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对训练集进行泛化的作用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网络层级可以通过微调拟合参数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6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兴趣区域的置信度：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是预测区域，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是预先标记的区域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3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78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054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损失函数：</a:t>
            </a:r>
            <a:endParaRPr lang="en-US" altLang="zh-CN" dirty="0" smtClean="0"/>
          </a:p>
          <a:p>
            <a:r>
              <a:rPr lang="zh-CN" altLang="en-US" dirty="0" smtClean="0"/>
              <a:t>类：</a:t>
            </a:r>
            <a:r>
              <a:rPr lang="en-US" altLang="zh-CN" dirty="0" err="1" smtClean="0"/>
              <a:t>softmax</a:t>
            </a:r>
            <a:r>
              <a:rPr lang="en-US" altLang="zh-CN" dirty="0" smtClean="0"/>
              <a:t> </a:t>
            </a:r>
            <a:r>
              <a:rPr lang="zh-CN" altLang="en-US" dirty="0" smtClean="0"/>
              <a:t>交叉熵</a:t>
            </a:r>
            <a:endParaRPr lang="en-US" altLang="zh-CN" dirty="0" smtClean="0"/>
          </a:p>
          <a:p>
            <a:r>
              <a:rPr lang="zh-CN" altLang="en-US" dirty="0" smtClean="0"/>
              <a:t>目标定位：平均误差</a:t>
            </a:r>
            <a:r>
              <a:rPr lang="en-US" altLang="zh-CN" dirty="0" smtClean="0"/>
              <a:t>/</a:t>
            </a:r>
            <a:r>
              <a:rPr lang="zh-CN" altLang="en-US" dirty="0" smtClean="0"/>
              <a:t>均方误差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62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分类效果较差：原因，训练数据集通过滑动窗口生成，质量较差</a:t>
            </a:r>
            <a:endParaRPr lang="en-US" altLang="zh-CN" dirty="0" smtClean="0"/>
          </a:p>
          <a:p>
            <a:r>
              <a:rPr lang="zh-CN" altLang="en-US" dirty="0" smtClean="0"/>
              <a:t>预训练（</a:t>
            </a:r>
            <a:r>
              <a:rPr lang="en-US" altLang="zh-CN" dirty="0" smtClean="0"/>
              <a:t>Fine-tuning</a:t>
            </a:r>
            <a:r>
              <a:rPr lang="zh-CN" altLang="en-US" dirty="0" smtClean="0"/>
              <a:t>）效果仍然差，主要还是数据集的原因。</a:t>
            </a:r>
            <a:endParaRPr lang="en-US" altLang="zh-CN" dirty="0" smtClean="0"/>
          </a:p>
          <a:p>
            <a:r>
              <a:rPr lang="zh-CN" altLang="en-US" dirty="0" smtClean="0"/>
              <a:t>把分类子网络换为多类线性</a:t>
            </a:r>
            <a:r>
              <a:rPr lang="en-US" altLang="zh-CN" dirty="0" smtClean="0"/>
              <a:t>SVM</a:t>
            </a:r>
            <a:r>
              <a:rPr lang="zh-CN" altLang="en-US" dirty="0" smtClean="0"/>
              <a:t>分类器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310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45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首先是定量评价，这里的变量分别是阈值</a:t>
            </a:r>
            <a:r>
              <a:rPr lang="en-US" altLang="zh-CN" dirty="0" smtClean="0"/>
              <a:t>T</a:t>
            </a:r>
            <a:r>
              <a:rPr lang="zh-CN" altLang="en-US" dirty="0" smtClean="0"/>
              <a:t>，两个损失值的权重的关系。</a:t>
            </a:r>
            <a:endParaRPr lang="en-US" altLang="zh-CN" dirty="0" smtClean="0"/>
          </a:p>
          <a:p>
            <a:r>
              <a:rPr lang="zh-CN" altLang="en-US" dirty="0" smtClean="0"/>
              <a:t>兴趣区域的阈值与召回率和准确率的关系，在</a:t>
            </a:r>
            <a:r>
              <a:rPr lang="en-US" altLang="zh-CN" dirty="0" smtClean="0"/>
              <a:t>0.6</a:t>
            </a:r>
            <a:r>
              <a:rPr lang="zh-CN" altLang="en-US" dirty="0" smtClean="0"/>
              <a:t>的时候下降的比较快，阈值越大说明对于目标物属于前景的要求越高，即目标物的预测框与标记框必须高度重合才能够判定为前景物。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F7F50-5052-45EC-B59D-7EB52115257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80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78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762250"/>
            <a:ext cx="12192000" cy="2990849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51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943350"/>
            <a:ext cx="12192000" cy="2914650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933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41" y="2657355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44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8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2435082" y="-1"/>
            <a:ext cx="2806446" cy="2419351"/>
            <a:chOff x="4038600" y="-1"/>
            <a:chExt cx="3292602" cy="2838451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6534105" y="-1"/>
            <a:ext cx="2806446" cy="2419351"/>
            <a:chOff x="4038600" y="-1"/>
            <a:chExt cx="3292602" cy="2838451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038600" y="-1"/>
            <a:ext cx="3676650" cy="3169527"/>
            <a:chOff x="4038600" y="-1"/>
            <a:chExt cx="3292602" cy="2838451"/>
          </a:xfrm>
        </p:grpSpPr>
        <p:sp>
          <p:nvSpPr>
            <p:cNvPr id="17" name="等腰三角形 16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642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19" y="2006600"/>
            <a:ext cx="7305640" cy="48514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手动输入 13"/>
          <p:cNvSpPr/>
          <p:nvPr userDrawn="1"/>
        </p:nvSpPr>
        <p:spPr>
          <a:xfrm rot="5400000">
            <a:off x="952500" y="1047750"/>
            <a:ext cx="4857750" cy="6762750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5181600" y="2000249"/>
            <a:ext cx="1384300" cy="4927601"/>
          </a:xfrm>
          <a:prstGeom prst="line">
            <a:avLst/>
          </a:prstGeom>
          <a:ln w="1016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17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49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0"/>
          <a:stretch/>
        </p:blipFill>
        <p:spPr>
          <a:xfrm>
            <a:off x="0" y="-1"/>
            <a:ext cx="12192000" cy="68961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1"/>
            <a:ext cx="12192000" cy="6877051"/>
          </a:xfrm>
          <a:prstGeom prst="rect">
            <a:avLst/>
          </a:prstGeom>
          <a:gradFill>
            <a:gsLst>
              <a:gs pos="0">
                <a:srgbClr val="FDDAB8">
                  <a:alpha val="50000"/>
                </a:srgbClr>
              </a:gs>
              <a:gs pos="45000">
                <a:srgbClr val="D28C79">
                  <a:alpha val="50000"/>
                </a:srgbClr>
              </a:gs>
              <a:gs pos="80000">
                <a:srgbClr val="AC6672">
                  <a:alpha val="50000"/>
                </a:srgbClr>
              </a:gs>
              <a:gs pos="100000">
                <a:srgbClr val="AC667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90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6877051"/>
          </a:xfrm>
          <a:prstGeom prst="rect">
            <a:avLst/>
          </a:prstGeom>
          <a:gradFill>
            <a:gsLst>
              <a:gs pos="0">
                <a:srgbClr val="FDDAB8">
                  <a:alpha val="50000"/>
                </a:srgbClr>
              </a:gs>
              <a:gs pos="45000">
                <a:srgbClr val="D28C79">
                  <a:alpha val="50000"/>
                </a:srgbClr>
              </a:gs>
              <a:gs pos="80000">
                <a:srgbClr val="AC6672">
                  <a:alpha val="50000"/>
                </a:srgbClr>
              </a:gs>
              <a:gs pos="100000">
                <a:srgbClr val="AC667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 smtClean="0"/>
              <a:t>点击此处添加标题 </a:t>
            </a:r>
            <a:r>
              <a:rPr lang="en-US" altLang="zh-CN" dirty="0" smtClean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73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62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2" r:id="rId5"/>
    <p:sldLayoutId id="2147483653" r:id="rId6"/>
    <p:sldLayoutId id="2147483654" r:id="rId7"/>
    <p:sldLayoutId id="2147483666" r:id="rId8"/>
    <p:sldLayoutId id="2147483667" r:id="rId9"/>
    <p:sldLayoutId id="2147483655" r:id="rId10"/>
    <p:sldLayoutId id="2147483668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694152">
            <a:off x="4115694" y="1440335"/>
            <a:ext cx="3992076" cy="399207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2694152">
            <a:off x="4370140" y="1694780"/>
            <a:ext cx="3483185" cy="348318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00984" y="1571063"/>
            <a:ext cx="9250576" cy="138499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and Recognition in</a:t>
            </a:r>
          </a:p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Forward-Looking Sonar Images with Convolutional</a:t>
            </a:r>
          </a:p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0984" y="3950651"/>
            <a:ext cx="9250576" cy="95410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Network-based Real-time ROV</a:t>
            </a:r>
          </a:p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Using Forward-looking Sonar Image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1"/>
            <a:ext cx="4447762" cy="521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evaluation</a:t>
            </a:r>
            <a:endParaRPr kumimoji="1" lang="en-US" altLang="zh-CN" sz="3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252923" y="2044750"/>
            <a:ext cx="2206062" cy="3705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470" y="3291872"/>
            <a:ext cx="1882160" cy="15463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86" y="2605438"/>
            <a:ext cx="5839738" cy="347786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530600" y="2071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Quantitative Evaluation 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1"/>
            <a:ext cx="4447762" cy="521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evaluation</a:t>
            </a:r>
            <a:endParaRPr kumimoji="1" lang="en-US" altLang="zh-CN" sz="3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252923" y="2044750"/>
            <a:ext cx="2206062" cy="3705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30600" y="2071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Fine-Tuning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667" y="2593477"/>
            <a:ext cx="6942933" cy="37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1"/>
            <a:ext cx="4447762" cy="521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evaluation</a:t>
            </a:r>
            <a:endParaRPr kumimoji="1" lang="en-US" altLang="zh-CN" sz="3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252923" y="1833691"/>
            <a:ext cx="2206062" cy="3705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30600" y="18606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Qualitative Evaluation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54" y="2524377"/>
            <a:ext cx="5851546" cy="37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0"/>
            <a:ext cx="7584662" cy="6254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endParaRPr kumimoji="1" lang="en-US" altLang="zh-CN" sz="3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252923" y="1833691"/>
            <a:ext cx="2206062" cy="3705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1042" y="2433396"/>
            <a:ext cx="6944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93% recall</a:t>
            </a: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；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75% classification accuracy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71042" y="3014445"/>
            <a:ext cx="6944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Fine-tuning added</a:t>
            </a: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85%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2252923" y="3595494"/>
            <a:ext cx="2206062" cy="3705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71042" y="4176542"/>
            <a:ext cx="1902558" cy="370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multiple scales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71042" y="4590015"/>
            <a:ext cx="1902558" cy="370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3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 txBox="1">
            <a:spLocks/>
          </p:cNvSpPr>
          <p:nvPr/>
        </p:nvSpPr>
        <p:spPr>
          <a:xfrm>
            <a:off x="2569377" y="1921158"/>
            <a:ext cx="7182668" cy="3733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</a:t>
            </a:r>
            <a:r>
              <a:rPr kumimoji="1" lang="en-US" altLang="zh-CN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占位符 1"/>
          <p:cNvSpPr txBox="1">
            <a:spLocks/>
          </p:cNvSpPr>
          <p:nvPr/>
        </p:nvSpPr>
        <p:spPr>
          <a:xfrm>
            <a:off x="2569377" y="3803269"/>
            <a:ext cx="5035072" cy="3860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generalize outside of the training set</a:t>
            </a:r>
          </a:p>
        </p:txBody>
      </p:sp>
      <p:sp>
        <p:nvSpPr>
          <p:cNvPr id="17" name="文本占位符 1"/>
          <p:cNvSpPr txBox="1">
            <a:spLocks/>
          </p:cNvSpPr>
          <p:nvPr/>
        </p:nvSpPr>
        <p:spPr>
          <a:xfrm>
            <a:off x="2569377" y="2518058"/>
            <a:ext cx="7804968" cy="3860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information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1"/>
            <a:ext cx="2011954" cy="4909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 </a:t>
            </a:r>
            <a:endParaRPr kumimoji="1" lang="en-US" altLang="zh-CN" sz="3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占位符 1"/>
          <p:cNvSpPr txBox="1">
            <a:spLocks/>
          </p:cNvSpPr>
          <p:nvPr/>
        </p:nvSpPr>
        <p:spPr>
          <a:xfrm>
            <a:off x="2130837" y="3068485"/>
            <a:ext cx="3756780" cy="5704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CNN-based models</a:t>
            </a:r>
            <a:endParaRPr kumimoji="1" lang="en-US" altLang="zh-CN" sz="3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占位符 1"/>
          <p:cNvSpPr txBox="1">
            <a:spLocks/>
          </p:cNvSpPr>
          <p:nvPr/>
        </p:nvSpPr>
        <p:spPr>
          <a:xfrm>
            <a:off x="2569376" y="4353695"/>
            <a:ext cx="5594909" cy="4142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fine-tuning of the classification layers</a:t>
            </a:r>
          </a:p>
        </p:txBody>
      </p:sp>
    </p:spTree>
    <p:extLst>
      <p:ext uri="{BB962C8B-B14F-4D97-AF65-F5344CB8AC3E}">
        <p14:creationId xmlns:p14="http://schemas.microsoft.com/office/powerpoint/2010/main" val="20308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1"/>
            <a:ext cx="4447762" cy="521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6" y="2445411"/>
            <a:ext cx="4981128" cy="2468982"/>
          </a:xfrm>
          <a:prstGeom prst="rect">
            <a:avLst/>
          </a:prstGeom>
        </p:spPr>
      </p:pic>
      <p:sp>
        <p:nvSpPr>
          <p:cNvPr id="10" name="文本占位符 1"/>
          <p:cNvSpPr txBox="1">
            <a:spLocks/>
          </p:cNvSpPr>
          <p:nvPr/>
        </p:nvSpPr>
        <p:spPr>
          <a:xfrm>
            <a:off x="7172654" y="2445411"/>
            <a:ext cx="2002419" cy="7138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Objectness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7172654" y="4400128"/>
            <a:ext cx="2872214" cy="4481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Class</a:t>
            </a:r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>
            <a:off x="7622939" y="2973247"/>
            <a:ext cx="4128066" cy="3600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objectness scores in the [</a:t>
            </a: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0,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1] range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占位符 1"/>
          <p:cNvSpPr txBox="1">
            <a:spLocks/>
          </p:cNvSpPr>
          <p:nvPr/>
        </p:nvSpPr>
        <p:spPr>
          <a:xfrm>
            <a:off x="7622939" y="4972033"/>
            <a:ext cx="3804680" cy="4177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which class the </a:t>
            </a: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object belongs 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to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占位符 1"/>
              <p:cNvSpPr txBox="1">
                <a:spLocks/>
              </p:cNvSpPr>
              <p:nvPr/>
            </p:nvSpPr>
            <p:spPr>
              <a:xfrm>
                <a:off x="7503471" y="3568375"/>
                <a:ext cx="4367002" cy="953963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DDAB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𝐼𝑜𝑈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area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area</m:t>
                          </m:r>
                          <m: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sz="20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471" y="3568375"/>
                <a:ext cx="4367002" cy="9539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1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1"/>
            <a:ext cx="4447762" cy="521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</a:t>
            </a:r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7108128" y="2097606"/>
            <a:ext cx="3686253" cy="3981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Sub-Network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7108127" y="3536150"/>
            <a:ext cx="4087697" cy="430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Sub-Network.</a:t>
            </a:r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>
            <a:off x="7558413" y="2625442"/>
            <a:ext cx="4128066" cy="3600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FC(96)-FC(1)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占位符 1"/>
          <p:cNvSpPr txBox="1">
            <a:spLocks/>
          </p:cNvSpPr>
          <p:nvPr/>
        </p:nvSpPr>
        <p:spPr>
          <a:xfrm>
            <a:off x="7558413" y="4033692"/>
            <a:ext cx="3804680" cy="4177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FC(96)-FC(</a:t>
            </a:r>
            <a:r>
              <a:rPr kumimoji="1" lang="en-US" altLang="zh-CN" sz="2000" b="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Nc</a:t>
            </a: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45" y="1823811"/>
            <a:ext cx="3725838" cy="4419762"/>
          </a:xfrm>
          <a:prstGeom prst="rect">
            <a:avLst/>
          </a:prstGeom>
        </p:spPr>
      </p:pic>
      <p:sp>
        <p:nvSpPr>
          <p:cNvPr id="12" name="文本占位符 1"/>
          <p:cNvSpPr txBox="1">
            <a:spLocks/>
          </p:cNvSpPr>
          <p:nvPr/>
        </p:nvSpPr>
        <p:spPr>
          <a:xfrm>
            <a:off x="7558413" y="3109209"/>
            <a:ext cx="4128066" cy="3600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sigmoid activation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占位符 1"/>
          <p:cNvSpPr txBox="1">
            <a:spLocks/>
          </p:cNvSpPr>
          <p:nvPr/>
        </p:nvSpPr>
        <p:spPr>
          <a:xfrm>
            <a:off x="7558413" y="4451410"/>
            <a:ext cx="2154300" cy="3477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 err="1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Softmax</a:t>
            </a:r>
            <a:r>
              <a:rPr kumimoji="1"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function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6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1"/>
            <a:ext cx="4447762" cy="521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1950628" y="2271292"/>
            <a:ext cx="4018658" cy="9138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Forward-Looking </a:t>
            </a:r>
            <a:r>
              <a:rPr kumimoji="1" lang="en-US" altLang="zh-CN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Sonar Image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>
            <a:off x="2524202" y="3266119"/>
            <a:ext cx="2099169" cy="3600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bounding boxes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524202" y="3700639"/>
            <a:ext cx="4128066" cy="3600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DAB8"/>
              </a:buClr>
            </a:pPr>
            <a:r>
              <a:rPr kumimoji="1" lang="en-US" altLang="zh-CN" sz="2000" b="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class annotations</a:t>
            </a:r>
            <a:endParaRPr kumimoji="1" lang="en-US" altLang="zh-CN" sz="2000" b="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48" y="1829240"/>
            <a:ext cx="5267401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4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1"/>
            <a:ext cx="4447762" cy="521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2345390" y="2043892"/>
            <a:ext cx="2206062" cy="3705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>
            <a:off x="2345390" y="3417423"/>
            <a:ext cx="2099169" cy="3600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Objectness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占位符 1"/>
              <p:cNvSpPr txBox="1">
                <a:spLocks/>
              </p:cNvSpPr>
              <p:nvPr/>
            </p:nvSpPr>
            <p:spPr>
              <a:xfrm>
                <a:off x="6569642" y="2812135"/>
                <a:ext cx="3102795" cy="456794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DDAB8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0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cls</m:t>
                        </m:r>
                      </m:sub>
                    </m:sSub>
                  </m:oMath>
                </a14:m>
                <a:r>
                  <a:rPr kumimoji="1" lang="en-US" altLang="zh-CN" sz="2000" b="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(y,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en-US" altLang="zh-CN" sz="2000" b="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= 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sz="20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𝑙𝑜𝑔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CN" sz="2000" b="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e>
                            </m:acc>
                          </m:e>
                        </m:nary>
                      </m:e>
                    </m:nary>
                  </m:oMath>
                </a14:m>
                <a:endParaRPr kumimoji="1" lang="en-US" altLang="zh-CN" sz="20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42" y="2812135"/>
                <a:ext cx="3102795" cy="456794"/>
              </a:xfrm>
              <a:prstGeom prst="rect">
                <a:avLst/>
              </a:prstGeom>
              <a:blipFill rotWithShape="0">
                <a:blip r:embed="rId3"/>
                <a:stretch>
                  <a:fillRect t="-105333" r="-19450" b="-15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占位符 1"/>
              <p:cNvSpPr txBox="1">
                <a:spLocks/>
              </p:cNvSpPr>
              <p:nvPr/>
            </p:nvSpPr>
            <p:spPr>
              <a:xfrm>
                <a:off x="6569642" y="4035359"/>
                <a:ext cx="3041150" cy="40078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DDAB8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𝑜𝑏𝑗</m:t>
                        </m:r>
                      </m:sub>
                    </m:sSub>
                  </m:oMath>
                </a14:m>
                <a:r>
                  <a:rPr kumimoji="1" lang="en-US" altLang="zh-CN" sz="2000" b="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(y,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en-US" altLang="zh-CN" sz="2000" b="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1" lang="en-US" altLang="zh-CN" sz="20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kumimoji="1" lang="en-US" altLang="zh-CN" sz="20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42" y="4035359"/>
                <a:ext cx="3041150" cy="400786"/>
              </a:xfrm>
              <a:prstGeom prst="rect">
                <a:avLst/>
              </a:prstGeom>
              <a:blipFill rotWithShape="0">
                <a:blip r:embed="rId4"/>
                <a:stretch>
                  <a:fillRect t="-127273" r="-2405" b="-17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997520" y="4051086"/>
            <a:ext cx="2397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mean absolute error 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00261" y="2812135"/>
            <a:ext cx="219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cross-entropy loss 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占位符 1"/>
          <p:cNvSpPr txBox="1">
            <a:spLocks/>
          </p:cNvSpPr>
          <p:nvPr/>
        </p:nvSpPr>
        <p:spPr>
          <a:xfrm>
            <a:off x="2345390" y="4694052"/>
            <a:ext cx="2099169" cy="3600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占位符 1"/>
              <p:cNvSpPr txBox="1">
                <a:spLocks/>
              </p:cNvSpPr>
              <p:nvPr/>
            </p:nvSpPr>
            <p:spPr>
              <a:xfrm>
                <a:off x="6569642" y="5118671"/>
                <a:ext cx="3041150" cy="40078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DDAB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kumimoji="1" lang="en-US" altLang="zh-CN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kumimoji="1" lang="zh-CN" alt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sSub>
                        <m:sSubPr>
                          <m:ctrlP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cls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kumimoji="1" lang="zh-CN" alt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sSub>
                        <m:sSubPr>
                          <m:ctrlP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𝑜𝑏𝑗</m:t>
                          </m:r>
                        </m:sub>
                      </m:sSub>
                    </m:oMath>
                  </m:oMathPara>
                </a14:m>
                <a:endParaRPr kumimoji="1" lang="en-US" altLang="zh-CN" sz="20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42" y="5118671"/>
                <a:ext cx="3041150" cy="400786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3997519" y="5134398"/>
            <a:ext cx="2397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weight calculation 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35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8" grpId="0"/>
      <p:bldP spid="19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1"/>
            <a:ext cx="4447762" cy="521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</a:p>
        </p:txBody>
      </p:sp>
      <p:sp>
        <p:nvSpPr>
          <p:cNvPr id="5" name="矩形 4"/>
          <p:cNvSpPr/>
          <p:nvPr/>
        </p:nvSpPr>
        <p:spPr>
          <a:xfrm>
            <a:off x="2898184" y="2045352"/>
            <a:ext cx="5804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Images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generated by a simple </a:t>
            </a: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sliding window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26265" y="2577868"/>
            <a:ext cx="7016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Detection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proposals generated by </a:t>
            </a:r>
            <a:r>
              <a:rPr kumimoji="1" lang="en-US" altLang="zh-CN" sz="2000" dirty="0" err="1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thresholding</a:t>
            </a: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the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objectness score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2130837" y="3387383"/>
            <a:ext cx="4447762" cy="521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 classifier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97" y="3698036"/>
            <a:ext cx="4981128" cy="246898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716728" y="3544584"/>
            <a:ext cx="1916971" cy="11507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箭头 2"/>
          <p:cNvSpPr/>
          <p:nvPr/>
        </p:nvSpPr>
        <p:spPr>
          <a:xfrm rot="3004428">
            <a:off x="5612275" y="4655884"/>
            <a:ext cx="292378" cy="1026484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685833" y="5235641"/>
            <a:ext cx="7016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multiclass linear SVM classifier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1"/>
            <a:ext cx="4447762" cy="521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evaluation</a:t>
            </a:r>
            <a:endParaRPr kumimoji="1" lang="en-US" altLang="zh-CN" sz="3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252923" y="2044750"/>
            <a:ext cx="2206062" cy="3705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55954" y="2590462"/>
            <a:ext cx="6944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2000 FLS images with an </a:t>
            </a: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ARIS Explorer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3000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55954" y="3064255"/>
            <a:ext cx="6445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9 classes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55804" y="3538048"/>
            <a:ext cx="6445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Ocean </a:t>
            </a: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Systems Lab’s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water tank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55804" y="4586707"/>
            <a:ext cx="255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2000 original images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下箭头 19"/>
          <p:cNvSpPr/>
          <p:nvPr/>
        </p:nvSpPr>
        <p:spPr>
          <a:xfrm rot="16200000">
            <a:off x="6023442" y="4509382"/>
            <a:ext cx="292378" cy="52398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大括号 3"/>
          <p:cNvSpPr/>
          <p:nvPr/>
        </p:nvSpPr>
        <p:spPr>
          <a:xfrm>
            <a:off x="6578600" y="3926260"/>
            <a:ext cx="45719" cy="1756881"/>
          </a:xfrm>
          <a:prstGeom prst="lef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752877" y="4082556"/>
            <a:ext cx="509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157132 training 96 × 96 image crops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52877" y="5205318"/>
            <a:ext cx="509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67343 validation96 × 96 image crops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77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2130837" y="193010"/>
            <a:ext cx="7171783" cy="568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Object Detection 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2130838" y="1235191"/>
            <a:ext cx="4447762" cy="521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evaluation</a:t>
            </a:r>
            <a:endParaRPr kumimoji="1" lang="en-US" altLang="zh-CN" sz="3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2252923" y="2044750"/>
            <a:ext cx="2206062" cy="3705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DDAB8"/>
              </a:buClr>
              <a:buFont typeface="Wingdings" panose="05000000000000000000" pitchFamily="2" charset="2"/>
              <a:buChar char="l"/>
            </a:pPr>
            <a:r>
              <a:rPr kumimoji="1" lang="en-US" altLang="zh-CN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kumimoji="1" lang="en-US" altLang="zh-CN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16" y="2933228"/>
            <a:ext cx="4932663" cy="26393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63" y="2943503"/>
            <a:ext cx="5039877" cy="26621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970" y="1386872"/>
            <a:ext cx="1882160" cy="154635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302620" y="4940300"/>
            <a:ext cx="610599" cy="4039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997183" y="4914899"/>
            <a:ext cx="574817" cy="4039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530600" y="2071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DDAB8"/>
              </a:buClr>
            </a:pP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Quantitative Evaluation 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3607"/>
      </a:accent1>
      <a:accent2>
        <a:srgbClr val="5C003D"/>
      </a:accent2>
      <a:accent3>
        <a:srgbClr val="FFE7AB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4006</TotalTime>
  <Words>479</Words>
  <Application>Microsoft Office PowerPoint</Application>
  <PresentationFormat>宽屏</PresentationFormat>
  <Paragraphs>110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Qixiang Ma</cp:lastModifiedBy>
  <cp:revision>390</cp:revision>
  <dcterms:created xsi:type="dcterms:W3CDTF">2015-08-18T05:03:53Z</dcterms:created>
  <dcterms:modified xsi:type="dcterms:W3CDTF">2018-05-07T10:16:18Z</dcterms:modified>
</cp:coreProperties>
</file>